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43" r:id="rId3"/>
    <p:sldId id="367" r:id="rId4"/>
    <p:sldId id="298" r:id="rId5"/>
    <p:sldId id="360" r:id="rId6"/>
    <p:sldId id="373" r:id="rId7"/>
    <p:sldId id="374" r:id="rId8"/>
    <p:sldId id="375" r:id="rId9"/>
    <p:sldId id="380" r:id="rId10"/>
    <p:sldId id="378" r:id="rId11"/>
    <p:sldId id="376" r:id="rId12"/>
    <p:sldId id="361" r:id="rId13"/>
    <p:sldId id="381" r:id="rId14"/>
    <p:sldId id="382" r:id="rId15"/>
    <p:sldId id="362" r:id="rId16"/>
    <p:sldId id="363" r:id="rId17"/>
    <p:sldId id="364" r:id="rId18"/>
    <p:sldId id="365" r:id="rId19"/>
    <p:sldId id="383" r:id="rId20"/>
    <p:sldId id="344" r:id="rId21"/>
    <p:sldId id="368" r:id="rId22"/>
    <p:sldId id="384" r:id="rId23"/>
    <p:sldId id="369" r:id="rId24"/>
    <p:sldId id="357" r:id="rId25"/>
    <p:sldId id="341" r:id="rId26"/>
    <p:sldId id="342" r:id="rId27"/>
    <p:sldId id="358" r:id="rId28"/>
    <p:sldId id="359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99"/>
    <a:srgbClr val="FFFF66"/>
    <a:srgbClr val="660066"/>
    <a:srgbClr val="FF99FF"/>
    <a:srgbClr val="0033CC"/>
    <a:srgbClr val="003300"/>
    <a:srgbClr val="006600"/>
    <a:srgbClr val="008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E88D2-7845-433A-8118-450A4DA8C74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3E691-0649-4F88-AD96-632D1378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3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8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8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0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2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5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1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6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7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B48C9-87C7-434C-BEE7-FFF8BB2A03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5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00" y="19050"/>
            <a:ext cx="91186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38207" y="65755"/>
            <a:ext cx="9220307" cy="6450575"/>
            <a:chOff x="1587" y="-646210"/>
            <a:chExt cx="9220307" cy="6450575"/>
          </a:xfrm>
        </p:grpSpPr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77894" y="-646210"/>
              <a:ext cx="91440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66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LUYỆN TỪ VÀ CÂU</a:t>
              </a:r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1587" y="426422"/>
              <a:ext cx="911066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6600" b="1" u="sng" dirty="0" smtClean="0">
                  <a:ln w="11430">
                    <a:solidFill>
                      <a:srgbClr val="66FFFF"/>
                    </a:solidFill>
                  </a:ln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TUẦN 15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420794" y="1726435"/>
              <a:ext cx="8458200" cy="40779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8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TỪ NGỮ VỀ CÁC DÂN TÔC</a:t>
              </a:r>
            </a:p>
            <a:p>
              <a:pPr algn="ctr">
                <a:defRPr/>
              </a:pPr>
              <a:r>
                <a:rPr lang="en-US" sz="48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LUYỆN TẬP VỀ SO SÁNH</a:t>
              </a:r>
              <a:endParaRPr lang="en-US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z13438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577"/>
            <a:ext cx="947738" cy="107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1143000" y="3095186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172200" y="1266386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533400" y="1952186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9" descr="z13438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52977"/>
            <a:ext cx="947738" cy="107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z13438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52977"/>
            <a:ext cx="947738" cy="107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z13438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19977"/>
            <a:ext cx="947738" cy="107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7391400" y="2561786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6477000" y="3933386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3733800" y="1342586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C50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>
            <a:off x="1905000" y="1190186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1295400" y="3247586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7" descr="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4935194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32263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397229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06" y="632469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vungoi.vn/vungoi/1536369725877_cac_dan_toc_anh_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4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ài 1: Cộng đồng các dân tộc Việt Nam - Study for our futur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58"/>
            <a:ext cx="9144000" cy="676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91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752" y="75023"/>
            <a:ext cx="88392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4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4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Ruộng bậc thang – một dấu ấn tuyệt đẹp trên rẻo cao của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65" y="2438400"/>
            <a:ext cx="410948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517" y="2242575"/>
            <a:ext cx="4608786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......................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4953000"/>
            <a:ext cx="28719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thang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286469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8752" y="0"/>
            <a:ext cx="88392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4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751" y="2209800"/>
            <a:ext cx="4290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................... </a:t>
            </a:r>
          </a:p>
          <a:p>
            <a:pPr algn="ctr"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7875" y="5150319"/>
            <a:ext cx="2667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rông</a:t>
            </a:r>
            <a:endParaRPr lang="en-US" sz="4400" u="sng" dirty="0"/>
          </a:p>
        </p:txBody>
      </p:sp>
      <p:pic>
        <p:nvPicPr>
          <p:cNvPr id="8" name="Picture 2" descr="https://cdn.vungoi.vn/vungoi/1536370695833_nha_ro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2362200"/>
            <a:ext cx="4514193" cy="42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0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752" y="0"/>
            <a:ext cx="88392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4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007" y="2369880"/>
            <a:ext cx="42855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..................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defRPr/>
            </a:pP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ở.</a:t>
            </a:r>
          </a:p>
        </p:txBody>
      </p:sp>
      <p:pic>
        <p:nvPicPr>
          <p:cNvPr id="6" name="Picture 2" descr="Nhà Sàn Tây Nguy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454835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43303" y="4876800"/>
            <a:ext cx="266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sàn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3715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62" y="0"/>
            <a:ext cx="88392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en-US" sz="40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2514600"/>
            <a:ext cx="266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endParaRPr lang="en-US" sz="4400" u="sng" dirty="0"/>
          </a:p>
        </p:txBody>
      </p:sp>
      <p:pic>
        <p:nvPicPr>
          <p:cNvPr id="8196" name="Picture 4" descr="LỄ HỘI TRUYỀN THỐNG của NGƯỜI CHĂM trên các đền tháp ở NINH THUẬN - THÁNH  ĐỊA VIỆT NAM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505198"/>
            <a:ext cx="4151257" cy="314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ân tộc chăm – Tìm hiểu về người Chăm ở An Gi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8" y="3505199"/>
            <a:ext cx="4382814" cy="314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048" y="2057400"/>
            <a:ext cx="8699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................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3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952" y="24162"/>
            <a:ext cx="8686800" cy="280076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4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4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4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4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img.loigiaihay.com/picture/2018/0514/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4330"/>
          <a:stretch>
            <a:fillRect/>
          </a:stretch>
        </p:blipFill>
        <p:spPr bwMode="auto">
          <a:xfrm>
            <a:off x="520700" y="2862263"/>
            <a:ext cx="4027652" cy="24717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3914" y="5345887"/>
            <a:ext cx="4064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0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s://img.loigiaihay.com/picture/2018/0514/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3" b="54477"/>
          <a:stretch>
            <a:fillRect/>
          </a:stretch>
        </p:blipFill>
        <p:spPr bwMode="auto">
          <a:xfrm>
            <a:off x="4800600" y="2862262"/>
            <a:ext cx="4091152" cy="24717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00600" y="5331635"/>
            <a:ext cx="4091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40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0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667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mg.loigiaihay.com/picture/2018/0514/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2536"/>
          <a:stretch>
            <a:fillRect/>
          </a:stretch>
        </p:blipFill>
        <p:spPr bwMode="auto">
          <a:xfrm>
            <a:off x="308578" y="2202151"/>
            <a:ext cx="4332890" cy="24782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mg.loigiaihay.com/picture/2018/0514/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9" t="50000"/>
          <a:stretch>
            <a:fillRect/>
          </a:stretch>
        </p:blipFill>
        <p:spPr bwMode="auto">
          <a:xfrm>
            <a:off x="4892565" y="2202152"/>
            <a:ext cx="4081053" cy="24782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8578" y="55016"/>
            <a:ext cx="8686800" cy="193899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0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0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578" y="4724400"/>
            <a:ext cx="43328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0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2565" y="4724400"/>
            <a:ext cx="41028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53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497" y="9531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arenR"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..........................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......................................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9038" y="2108389"/>
            <a:ext cx="41647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78421" y="26670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5855" y="3511630"/>
            <a:ext cx="4105275" cy="3193970"/>
            <a:chOff x="345855" y="3511630"/>
            <a:chExt cx="4105275" cy="3193970"/>
          </a:xfrm>
        </p:grpSpPr>
        <p:pic>
          <p:nvPicPr>
            <p:cNvPr id="1028" name="Picture 4" descr="Núi Thái Sơn - Kỳ quan thế giới - KhoaHoc.t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55" y="3511630"/>
              <a:ext cx="4105275" cy="31939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42581" y="6019800"/>
              <a:ext cx="2647621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núi</a:t>
              </a:r>
              <a:r>
                <a: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Sơn</a:t>
              </a:r>
              <a:endParaRPr lang="en-US" sz="3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48198" y="3511630"/>
            <a:ext cx="4416973" cy="3193970"/>
            <a:chOff x="4648198" y="3511630"/>
            <a:chExt cx="4416973" cy="3193970"/>
          </a:xfrm>
        </p:grpSpPr>
        <p:pic>
          <p:nvPicPr>
            <p:cNvPr id="1026" name="Picture 2" descr="Nhạc và lời bài hát &quot;Ơn nghĩa sinh thành&quot;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3" t="21184" r="11880" b="12560"/>
            <a:stretch/>
          </p:blipFill>
          <p:spPr bwMode="auto">
            <a:xfrm>
              <a:off x="4648198" y="3511630"/>
              <a:ext cx="4416973" cy="31939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800601" y="6029134"/>
              <a:ext cx="34290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nguồn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82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6966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.................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8469" y="2123658"/>
            <a:ext cx="16632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mỡ</a:t>
            </a:r>
            <a:endParaRPr lang="en-US" sz="4400" dirty="0"/>
          </a:p>
        </p:txBody>
      </p:sp>
      <p:pic>
        <p:nvPicPr>
          <p:cNvPr id="8" name="Picture 2" descr="Bạn đọc,Đoạn đường &quot;nắng bụi, mưa lầy&quot;!,Đoạn đường &quot;nắng bụi, mưa lầy&quot;! -  Báo Công an TP Đà Nẵng: CADN Online- Kết nối niềm t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0"/>
          <a:stretch/>
        </p:blipFill>
        <p:spPr bwMode="auto">
          <a:xfrm>
            <a:off x="304800" y="2988630"/>
            <a:ext cx="8610600" cy="364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33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680" y="5239"/>
            <a:ext cx="89154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pic>
        <p:nvPicPr>
          <p:cNvPr id="5" name="Picture 4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6" y="51864"/>
            <a:ext cx="1437290" cy="125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5956" y="742144"/>
            <a:ext cx="8763001" cy="112893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VỀ CÁC TỪ CHỈ ĐẶC ĐIỂM</a:t>
            </a:r>
          </a:p>
          <a:p>
            <a:pPr algn="ctr">
              <a:defRPr/>
            </a:pP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CÂU. AI THẾ NÀO?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81797" y="1847033"/>
            <a:ext cx="876300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Gạch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" name="Rectangle 1"/>
          <p:cNvSpPr/>
          <p:nvPr/>
        </p:nvSpPr>
        <p:spPr>
          <a:xfrm>
            <a:off x="215956" y="3629361"/>
            <a:ext cx="87288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sưa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mỏng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tang 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rờn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lụa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thạch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chùm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li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trắng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bay 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ngõa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non to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lọc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mờ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mờ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Ngô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Miện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0" y="4114800"/>
            <a:ext cx="1828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24600" y="4114800"/>
            <a:ext cx="1752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33600" y="5076497"/>
            <a:ext cx="152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67200" y="5102773"/>
            <a:ext cx="914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38800" y="5570483"/>
            <a:ext cx="381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1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7973" y="1559262"/>
            <a:ext cx="8607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Ở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......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............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7883" y="1981200"/>
            <a:ext cx="251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6" descr="Hình thức thiết kế nhà cao tầng – Thực trạng &amp; Định hướng - Tạp chí Kiến  Trú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ình thức thiết kế nhà cao tầng – Thực trạng &amp; Định hướng - Tạp chí Kiến  Trú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82701"/>
            <a:ext cx="4495798" cy="374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Xây dựng nhà cao tầng - World Constru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882700"/>
            <a:ext cx="3806825" cy="374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598" y="-30777"/>
            <a:ext cx="8708593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LUYỆN TẬP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1.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Gạch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nhạc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cụ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tộc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bào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tộc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thiểu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đàn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ghi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-ta       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đàn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tơ-rưng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chiêng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kèn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endParaRPr kumimoji="0" lang="en-US" sz="4000" b="1" i="0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kèn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lá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đàn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oóc-gan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     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5400" y="2542915"/>
            <a:ext cx="342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trống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cơm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     </a:t>
            </a:r>
            <a:endParaRPr lang="en-US" sz="4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đàn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đàn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bầu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     </a:t>
            </a:r>
            <a:endParaRPr lang="en-US" sz="4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khèn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</a:t>
            </a:r>
            <a:endParaRPr lang="en-US" sz="4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đàn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</a:t>
            </a:r>
            <a:endParaRPr lang="en-US" sz="4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pi-a-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nô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3731172"/>
            <a:ext cx="2438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95400" y="4343400"/>
            <a:ext cx="12192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77007" y="5562600"/>
            <a:ext cx="123759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57800" y="3731172"/>
            <a:ext cx="1676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81600" y="4953000"/>
            <a:ext cx="1143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43348" y="5615151"/>
            <a:ext cx="13860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36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UÔI DƯỠNG TÀI NĂNG NGHỆ THUẬT TRUYỀN THỐ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2400"/>
            <a:ext cx="4419599" cy="30747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ĐẮM CHÌM TRONG TIẾNG KHÈN CỦA NGƯỜI MÔNG TRÊN RẺO CAO - Vietmountain Trav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241747" cy="30747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hám phá không gian văn hóa cồng chiêng Tây Nguyên | Tạp chí du lị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48" y="3426043"/>
            <a:ext cx="4218099" cy="32795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Đọc tấu đàn Đá Tây Nguyên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9" y="3426043"/>
            <a:ext cx="4395951" cy="32795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9849" y="165538"/>
            <a:ext cx="165275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Chiêng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682358" y="290485"/>
            <a:ext cx="135534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Khèn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01011" y="6019800"/>
            <a:ext cx="155158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248400" y="3581400"/>
            <a:ext cx="249670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tơ-rưng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410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972" y="228600"/>
            <a:ext cx="8763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Điền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chỗ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trống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 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sánh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Trăng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Lơ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lửng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rơi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trăng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khuyết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……………..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trôi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( Theo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Đăng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Miệng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cười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…………..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nón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…………..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( Theo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7977" y="3040117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 </a:t>
            </a:r>
            <a:r>
              <a:rPr lang="en-US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thuyền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3600" u="sng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472" y="1287517"/>
            <a:ext cx="1479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đĩa</a:t>
            </a:r>
            <a:endParaRPr lang="en-US" sz="3600" u="sng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0502" y="5181600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3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oa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</a:t>
            </a:r>
            <a:endParaRPr lang="en-US" sz="3600" u="sng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7418" y="4556400"/>
            <a:ext cx="2424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ngâu</a:t>
            </a:r>
            <a:endParaRPr lang="en-US" sz="36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9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remium Vector | Cartoon school kids with chalk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3" b="13832"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533400"/>
            <a:ext cx="8839200" cy="41549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bài tập 1, 2, </a:t>
            </a:r>
            <a:r>
              <a:rPr lang="vi-VN" sz="66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4  </a:t>
            </a: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6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75; 76; 77)</a:t>
            </a:r>
            <a:r>
              <a:rPr lang="vi-VN" sz="6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6600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6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vi-VN" sz="66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600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1).</a:t>
            </a:r>
          </a:p>
        </p:txBody>
      </p:sp>
    </p:spTree>
    <p:extLst>
      <p:ext uri="{BB962C8B-B14F-4D97-AF65-F5344CB8AC3E}">
        <p14:creationId xmlns:p14="http://schemas.microsoft.com/office/powerpoint/2010/main" val="341525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534511" y="3898338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1738" y="1143000"/>
            <a:ext cx="8686800" cy="5510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 </a:t>
            </a:r>
            <a:r>
              <a:rPr lang="vi-V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 ta có tất cả bao nhiêu dân tộc ?</a:t>
            </a:r>
          </a:p>
          <a:p>
            <a:pPr marL="2114550" lvl="3" indent="-742950">
              <a:lnSpc>
                <a:spcPct val="150000"/>
              </a:lnSpc>
              <a:buFont typeface="+mj-lt"/>
              <a:buAutoNum type="alphaL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</a:t>
            </a:r>
          </a:p>
          <a:p>
            <a:pPr marL="2114550" lvl="3" indent="-742950">
              <a:lnSpc>
                <a:spcPct val="150000"/>
              </a:lnSpc>
              <a:buFont typeface="+mj-lt"/>
              <a:buAutoNum type="alphaL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54</a:t>
            </a:r>
          </a:p>
          <a:p>
            <a:pPr marL="2114550" lvl="3" indent="-742950">
              <a:lnSpc>
                <a:spcPct val="150000"/>
              </a:lnSpc>
              <a:buFont typeface="+mj-lt"/>
              <a:buAutoNum type="alphaL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</a:t>
            </a:r>
          </a:p>
          <a:p>
            <a:pPr marL="2114550" lvl="3" indent="-742950">
              <a:lnSpc>
                <a:spcPct val="150000"/>
              </a:lnSpc>
              <a:buFont typeface="+mj-lt"/>
              <a:buAutoNum type="alphaL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64</a:t>
            </a:r>
            <a:endParaRPr lang="vi-V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83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vi-VN" sz="60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6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38400" y="5068614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7503" y="914400"/>
            <a:ext cx="86868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các dân tộc dưới đây, đâu không phải là dân tộc thiểu số ?</a:t>
            </a:r>
          </a:p>
          <a:p>
            <a:pPr marL="3028950" lvl="5" indent="-742950">
              <a:buFont typeface="+mj-lt"/>
              <a:buAutoNum type="alphaLcPeriod"/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Mường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028950" lvl="5" indent="-742950">
              <a:lnSpc>
                <a:spcPct val="150000"/>
              </a:lnSpc>
              <a:buFont typeface="+mj-lt"/>
              <a:buAutoNum type="alphaLcPeriod"/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028950" lvl="5" indent="-742950">
              <a:lnSpc>
                <a:spcPct val="150000"/>
              </a:lnSpc>
              <a:buFont typeface="+mj-lt"/>
              <a:buAutoNum type="alphaLcPeriod"/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028950" lvl="5" indent="-742950">
              <a:lnSpc>
                <a:spcPct val="150000"/>
              </a:lnSpc>
              <a:buFont typeface="+mj-lt"/>
              <a:buAutoNum type="alphaLcPeriod"/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Nùng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vi-VN" sz="60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6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57400" y="579120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6993" y="1015663"/>
            <a:ext cx="8686800" cy="6526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 rông là ngôi nhà đặc trưng của dân tộc nào </a:t>
            </a:r>
            <a:r>
              <a:rPr lang="vi-V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571750" lvl="4" indent="-742950">
              <a:lnSpc>
                <a:spcPct val="150000"/>
              </a:lnSpc>
              <a:buFont typeface="+mj-lt"/>
              <a:buAutoNum type="alphaLcPeriod"/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Mường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571750" lvl="4" indent="-742950">
              <a:lnSpc>
                <a:spcPct val="150000"/>
              </a:lnSpc>
              <a:buFont typeface="+mj-lt"/>
              <a:buAutoNum type="alphaLcPeriod"/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571750" lvl="4" indent="-742950">
              <a:lnSpc>
                <a:spcPct val="150000"/>
              </a:lnSpc>
              <a:buFont typeface="+mj-lt"/>
              <a:buAutoNum type="alphaLcPeriod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Dao</a:t>
            </a:r>
          </a:p>
          <a:p>
            <a:pPr marL="2571750" lvl="4" indent="-742950">
              <a:lnSpc>
                <a:spcPct val="150000"/>
              </a:lnSpc>
              <a:buFont typeface="+mj-lt"/>
              <a:buAutoNum type="alphaLcPeriod"/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3">
              <a:lnSpc>
                <a:spcPct val="150000"/>
              </a:lnSpc>
            </a:pPr>
            <a:endParaRPr lang="vi-V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3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vi-VN" sz="60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7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83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vi-VN" sz="60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3628" y="838200"/>
            <a:ext cx="85317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H</a:t>
            </a:r>
            <a:r>
              <a:rPr lang="vi-VN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ãy </a:t>
            </a:r>
            <a:r>
              <a:rPr lang="vi-V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 hai cột để tạo thành những câu so sánh 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738" y="2284750"/>
            <a:ext cx="3111062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738" y="3733064"/>
            <a:ext cx="3111062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rỡ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156655"/>
            <a:ext cx="312517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4869" y="2561748"/>
            <a:ext cx="34290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3485079"/>
            <a:ext cx="34290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lồ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4966255"/>
            <a:ext cx="34290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nhièu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>
            <a:stCxn id="8" idx="3"/>
            <a:endCxn id="12" idx="1"/>
          </p:cNvCxnSpPr>
          <p:nvPr/>
        </p:nvCxnSpPr>
        <p:spPr>
          <a:xfrm>
            <a:off x="3352800" y="2884915"/>
            <a:ext cx="2133600" cy="12003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53778" y="4237644"/>
            <a:ext cx="2133600" cy="1519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1" idx="1"/>
          </p:cNvCxnSpPr>
          <p:nvPr/>
        </p:nvCxnSpPr>
        <p:spPr>
          <a:xfrm flipV="1">
            <a:off x="3366916" y="2884914"/>
            <a:ext cx="2087953" cy="28524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30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uộng bậc thang – một dấu ấn tuyệt đẹp trên rẻo cao của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399" y="665770"/>
            <a:ext cx="8171191" cy="55264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solidFill>
                    <a:srgbClr val="FFFF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CHÚC CÁC EM</a:t>
            </a:r>
          </a:p>
          <a:p>
            <a:pPr algn="ctr"/>
            <a:r>
              <a:rPr lang="en-US" sz="5400" b="1" dirty="0">
                <a:ln w="31550" cmpd="sng">
                  <a:solidFill>
                    <a:srgbClr val="FFFF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LUÔN HỌC </a:t>
            </a:r>
            <a:r>
              <a:rPr lang="en-US" sz="5400" b="1" dirty="0" smtClean="0">
                <a:ln w="31550" cmpd="sng">
                  <a:solidFill>
                    <a:srgbClr val="FFFF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GIỎI, </a:t>
            </a:r>
          </a:p>
          <a:p>
            <a:pPr algn="ctr"/>
            <a:r>
              <a:rPr lang="en-US" sz="5400" b="1" dirty="0" smtClean="0">
                <a:ln w="31550" cmpd="sng">
                  <a:solidFill>
                    <a:srgbClr val="FFFF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CHĂM, NGOAN.</a:t>
            </a:r>
          </a:p>
        </p:txBody>
      </p:sp>
      <p:pic>
        <p:nvPicPr>
          <p:cNvPr id="7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16" y="212033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470" y="45720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8" y="41148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" y="230426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21842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6" y="1528885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653" y="304800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94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680" y="5239"/>
            <a:ext cx="89154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pic>
        <p:nvPicPr>
          <p:cNvPr id="5" name="Picture 4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6" y="51864"/>
            <a:ext cx="1437290" cy="125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5956" y="742144"/>
            <a:ext cx="8763001" cy="112893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VỀ CÁC TỪ CHỈ ĐẶC ĐIỂM</a:t>
            </a:r>
          </a:p>
          <a:p>
            <a:pPr algn="ctr">
              <a:defRPr/>
            </a:pP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CÂU. AI THẾ NÀO?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9680" y="1930467"/>
            <a:ext cx="87630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Gạch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?” 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9680" y="3253906"/>
            <a:ext cx="876300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cánh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rừng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Bắc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xanh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ngút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ngàn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bao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đời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nay.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Ngọn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núi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chót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vót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chạm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tới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mây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trời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bào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tộc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thiểu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đời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thủy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chung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mạng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81799" y="3810000"/>
            <a:ext cx="217088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8231" y="4343400"/>
            <a:ext cx="389276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05200" y="4941045"/>
            <a:ext cx="544748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8231" y="5486400"/>
            <a:ext cx="163304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8998" y="6001407"/>
            <a:ext cx="171368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8231" y="6553200"/>
            <a:ext cx="511196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5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2222" y="19050"/>
            <a:ext cx="8789276" cy="4841678"/>
            <a:chOff x="242222" y="19050"/>
            <a:chExt cx="8789276" cy="4841678"/>
          </a:xfrm>
        </p:grpSpPr>
        <p:grpSp>
          <p:nvGrpSpPr>
            <p:cNvPr id="5" name="Group 4"/>
            <p:cNvGrpSpPr/>
            <p:nvPr/>
          </p:nvGrpSpPr>
          <p:grpSpPr>
            <a:xfrm>
              <a:off x="242222" y="19050"/>
              <a:ext cx="8789276" cy="1538884"/>
              <a:chOff x="242222" y="88826"/>
              <a:chExt cx="8789276" cy="73365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42222" y="426309"/>
                <a:ext cx="8749377" cy="396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u="sng" dirty="0" smtClean="0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 15</a:t>
                </a:r>
                <a:r>
                  <a:rPr lang="en-US" sz="4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4400" b="1" u="sng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TỪ VÀ CÂ</a:t>
                </a:r>
                <a:r>
                  <a:rPr lang="en-US" sz="4800" b="1" u="sng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8498" y="88826"/>
                <a:ext cx="8763000" cy="337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2020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71126" y="1674396"/>
              <a:ext cx="8455925" cy="3186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TỪ NGỮ VỀ CÁC DÂN TÔC</a:t>
              </a:r>
            </a:p>
            <a:p>
              <a:pPr algn="ctr">
                <a:defRPr/>
              </a:pP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LUYỆN TẬP VỀ SO SÁNH</a:t>
              </a:r>
            </a:p>
          </p:txBody>
        </p:sp>
      </p:grpSp>
      <p:pic>
        <p:nvPicPr>
          <p:cNvPr id="9" name="Picture 8" descr="https://cdn.vungoi.vn/vungoi/1554261807669_2_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0799" y="4860728"/>
            <a:ext cx="3886199" cy="186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42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6276"/>
            <a:ext cx="8839200" cy="667875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vi-V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1028700" lvl="1" indent="-571500" algn="just">
              <a:buFont typeface="Arial" pitchFamily="34" charset="0"/>
              <a:buChar char="•"/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1028700" lvl="1" indent="-571500" algn="just">
              <a:buFont typeface="Arial" pitchFamily="34" charset="0"/>
              <a:buChar char="•"/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1028700" lvl="1" indent="-571500" algn="just">
              <a:buFont typeface="Arial" pitchFamily="34" charset="0"/>
              <a:buChar char="•"/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Nùng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1028700" lvl="1" indent="-571500" algn="just">
              <a:buFont typeface="Arial" pitchFamily="34" charset="0"/>
              <a:buChar char="•"/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1028700" lvl="1" indent="-571500" algn="just">
              <a:buFont typeface="Arial" pitchFamily="34" charset="0"/>
              <a:buChar char="•"/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1028700" lvl="1" indent="-571500" algn="just">
              <a:buFont typeface="Arial" pitchFamily="34" charset="0"/>
              <a:buChar char="•"/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28700" lvl="1" indent="-571500" algn="just">
              <a:buFont typeface="Arial" pitchFamily="34" charset="0"/>
              <a:buChar char="•"/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Khơ-mú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26670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Vân-kiều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-ho,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Xơ-đăng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-me,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Xtiêng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NPHOTO.net For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30233" r="2658" b="2537"/>
          <a:stretch/>
        </p:blipFill>
        <p:spPr bwMode="auto">
          <a:xfrm>
            <a:off x="176529" y="1220684"/>
            <a:ext cx="8749377" cy="531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529" y="20354"/>
            <a:ext cx="8749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                                                  VỀ 54 DÂN TỘC VIỆT NAM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270639"/>
            <a:ext cx="8763000" cy="6434960"/>
            <a:chOff x="152400" y="270639"/>
            <a:chExt cx="8763000" cy="6434960"/>
          </a:xfrm>
        </p:grpSpPr>
        <p:pic>
          <p:nvPicPr>
            <p:cNvPr id="4098" name="Picture 2" descr="Vui Là Chính: Hình ảnh 54 dân tộc anh em Việt Nam, bạn là dân tộc nà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62"/>
            <a:stretch/>
          </p:blipFill>
          <p:spPr bwMode="auto">
            <a:xfrm>
              <a:off x="152400" y="270640"/>
              <a:ext cx="5562600" cy="6434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Vui Là Chính: Hình ảnh 54 dân tộc anh em Việt Nam, bạn là dân tộc nà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14" r="50000" b="9267"/>
            <a:stretch/>
          </p:blipFill>
          <p:spPr bwMode="auto">
            <a:xfrm>
              <a:off x="5562600" y="3350170"/>
              <a:ext cx="3352800" cy="3352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Vui Là Chính: Hình ảnh 54 dân tộc anh em Việt Nam, bạn là dân tộc nà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0314" r="2704" b="9267"/>
            <a:stretch/>
          </p:blipFill>
          <p:spPr bwMode="auto">
            <a:xfrm>
              <a:off x="5591503" y="270639"/>
              <a:ext cx="3323897" cy="3217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08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10050" y="1335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Đôi nét về cộng đồng các dân tộc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45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.vungoi.vn/vungoi/1536370310460_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8" y="152400"/>
            <a:ext cx="880712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05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</TotalTime>
  <Words>739</Words>
  <Application>Microsoft Office PowerPoint</Application>
  <PresentationFormat>On-screen Show (4:3)</PresentationFormat>
  <Paragraphs>140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 THẢO</dc:creator>
  <cp:lastModifiedBy>GBCenter</cp:lastModifiedBy>
  <cp:revision>278</cp:revision>
  <dcterms:created xsi:type="dcterms:W3CDTF">2020-04-15T15:04:50Z</dcterms:created>
  <dcterms:modified xsi:type="dcterms:W3CDTF">2020-12-16T15:28:02Z</dcterms:modified>
</cp:coreProperties>
</file>